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4074" autoAdjust="0"/>
  </p:normalViewPr>
  <p:slideViewPr>
    <p:cSldViewPr snapToGrid="0">
      <p:cViewPr varScale="1">
        <p:scale>
          <a:sx n="55" d="100"/>
          <a:sy n="55" d="100"/>
        </p:scale>
        <p:origin x="1296"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7735A0-CC98-4F7A-B4A6-EACA3CDCB576}" type="datetimeFigureOut">
              <a:rPr lang="en-US" smtClean="0"/>
              <a:t>1/21/2021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C399D-78CF-4609-A578-60C9B07A88A9}" type="slidenum">
              <a:rPr lang="en-US" smtClean="0"/>
              <a:t>‹#›</a:t>
            </a:fld>
            <a:endParaRPr lang="en-US"/>
          </a:p>
        </p:txBody>
      </p:sp>
    </p:spTree>
    <p:extLst>
      <p:ext uri="{BB962C8B-B14F-4D97-AF65-F5344CB8AC3E}">
        <p14:creationId xmlns:p14="http://schemas.microsoft.com/office/powerpoint/2010/main" val="14260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with accepting patient gift as an ethical dilemma.</a:t>
            </a:r>
          </a:p>
        </p:txBody>
      </p:sp>
      <p:sp>
        <p:nvSpPr>
          <p:cNvPr id="4" name="Slide Number Placeholder 3"/>
          <p:cNvSpPr>
            <a:spLocks noGrp="1"/>
          </p:cNvSpPr>
          <p:nvPr>
            <p:ph type="sldNum" sz="quarter" idx="5"/>
          </p:nvPr>
        </p:nvSpPr>
        <p:spPr/>
        <p:txBody>
          <a:bodyPr/>
          <a:lstStyle/>
          <a:p>
            <a:fld id="{B05C399D-78CF-4609-A578-60C9B07A88A9}" type="slidenum">
              <a:rPr lang="en-US" smtClean="0"/>
              <a:t>1</a:t>
            </a:fld>
            <a:endParaRPr lang="en-US"/>
          </a:p>
        </p:txBody>
      </p:sp>
    </p:spTree>
    <p:extLst>
      <p:ext uri="{BB962C8B-B14F-4D97-AF65-F5344CB8AC3E}">
        <p14:creationId xmlns:p14="http://schemas.microsoft.com/office/powerpoint/2010/main" val="8471153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This presentation will focus on a significant ethical dilemma that nurses face in their profession. Although nurses' primary role is to take care of patients, they are faced with a dilemma when given gifts by patients. Therefore, the dilemma is discussed and analyzed in the presentation by explaining the pro view of the dilemma, patients giving gifts, why nurses refuse, and propose what physicians should do when given gifts. Also, the ethical dilemma is considered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significant dilemma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health organizations today as well as how it may affect patient care. Accepting the patient gift is essential in enhancing patient-nurse physicians, but it can influence care.</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05C399D-78CF-4609-A578-60C9B07A88A9}" type="slidenum">
              <a:rPr lang="en-US" smtClean="0"/>
              <a:t>2</a:t>
            </a:fld>
            <a:endParaRPr lang="en-US"/>
          </a:p>
        </p:txBody>
      </p:sp>
    </p:spTree>
    <p:extLst>
      <p:ext uri="{BB962C8B-B14F-4D97-AF65-F5344CB8AC3E}">
        <p14:creationId xmlns:p14="http://schemas.microsoft.com/office/powerpoint/2010/main" val="190581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Accepting gifts from patients is a critical aspect that nurses are faced with. Although some believe that it may interfere with their ethics at work, others feel differently. Therefore, it is crucial to understand the patients' motive first before taking the gifts, since there are no comprehensive guidelines provided concerning accepting gifts from patients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Chekalina</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Petrov,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According to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Chekalina</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Petrov (2015</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are always indeterminate in addressing this situation hence an ethical dilemma. Nevertheless, some patients always give their nurses gifts as an appreciation for good medical care, while others have a motive for developing an unhealthy attachment. However, some organizations have policies concerning the same to avoid physician care.</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3</a:t>
            </a:fld>
            <a:endParaRPr lang="en-US"/>
          </a:p>
        </p:txBody>
      </p:sp>
    </p:spTree>
    <p:extLst>
      <p:ext uri="{BB962C8B-B14F-4D97-AF65-F5344CB8AC3E}">
        <p14:creationId xmlns:p14="http://schemas.microsoft.com/office/powerpoint/2010/main" val="730492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Patients give gifts to nurses with different motives, and each explanation is aimed to achieve a specific purpose that is either for their gain or to give thanks. One reason for giving gifts is to satisfy their psychological wants, such as getting the nurse's attention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Grandhi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Grant-</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Kels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gifts can be provided to influence care, such as getting preferential treatment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Eniola</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Thus, two reasons can weaken nurses' responsibility to give services fairly to patients; therefore, accepting them may lead to patient-nurse relationship damage. Nevertheless, other reasons such as an appreciation for the right medical care provided and to enjoy cultural or religious practice may enhance the patient-nurse relationship.</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4</a:t>
            </a:fld>
            <a:endParaRPr lang="en-US"/>
          </a:p>
        </p:txBody>
      </p:sp>
    </p:spTree>
    <p:extLst>
      <p:ext uri="{BB962C8B-B14F-4D97-AF65-F5344CB8AC3E}">
        <p14:creationId xmlns:p14="http://schemas.microsoft.com/office/powerpoint/2010/main" val="3203735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are faced with a challenge with patients' motives to bring gifts to them, which makes them refuse to take the present but in the right way. Also, more reasons make nurses not to accept the patient gift; for example, most fear that getting patient gifts might lead to a breach of ethics. However, other nurses think that receiving gifts is unacceptable. However, other reasons are substantial, for example, accepting patients’ gift lead to variations in a nurse-patient relationship depending on the patient's intention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Barlow et al.,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Another reason is fear of nurses to be obliged in the provisions of preferential treatment to patients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and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 condemned to taking advantage of the patient during the time of susceptibility.</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5</a:t>
            </a:fld>
            <a:endParaRPr lang="en-US"/>
          </a:p>
        </p:txBody>
      </p:sp>
    </p:spTree>
    <p:extLst>
      <p:ext uri="{BB962C8B-B14F-4D97-AF65-F5344CB8AC3E}">
        <p14:creationId xmlns:p14="http://schemas.microsoft.com/office/powerpoint/2010/main" val="463638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factors that lead to the patient giving nurses gifts are intricate, and this requires nurses to consider them sensitively to ensure they do not jeopardize their work. Nurses that are given gifts need to recommend a patient to take the gift or offer charitable input to ensure they remain in the ethical direction. Similarly, nurses need to be subtle with the value of gift offered compared with what the patient earn; this ensures that the gift does not cause any financial burden to the patient or their family. Patient medical care is the critical aspect of medication; thus, the gift should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not affect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other patients' care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Graycar</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Jancsics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6</a:t>
            </a:fld>
            <a:endParaRPr lang="en-US"/>
          </a:p>
        </p:txBody>
      </p:sp>
    </p:spTree>
    <p:extLst>
      <p:ext uri="{BB962C8B-B14F-4D97-AF65-F5344CB8AC3E}">
        <p14:creationId xmlns:p14="http://schemas.microsoft.com/office/powerpoint/2010/main" val="2214985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ethical dilemma does have not only negative views but also positive views. One of the positive thoughts includes strengthening the patient-nurse relationship. The relationship between nurses and patients increases patient care rate as they will provide more information as trust between the two will develop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Caddell &amp; Hazelton, 2013</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patient self-work will increase; they obtain more pleasure when their gifts are received than rejected, leading to them feeling offended. Even though giving out gifts, a nurse may realize the patient's self-sufficiency, such as satisfaction and sovereignty. Finally, trust is strengthened as in some cultures providing the gift plays an essential role in community self-motivation.</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7</a:t>
            </a:fld>
            <a:endParaRPr lang="en-US"/>
          </a:p>
        </p:txBody>
      </p:sp>
    </p:spTree>
    <p:extLst>
      <p:ext uri="{BB962C8B-B14F-4D97-AF65-F5344CB8AC3E}">
        <p14:creationId xmlns:p14="http://schemas.microsoft.com/office/powerpoint/2010/main" val="258063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may face challenges in refusing the gift, because they might fear it may destroy the relationship with their patients. However, several strategies may reduce or prevent conflict of interest from happening in the healthcare organization when practiced. One is to exercise ethical care to ensure that nurses cannot do what is not required in their work principle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Eledrisi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Elzouki</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Also, they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need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inform their supervisors about receiving the gift if there are signs of conflict. Nurses need to ensure that before getting the present, the action is in line with the organization's receiving gifts from clients. In case of gifts that are intended for favors, supervisors must be informed immediately.</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8</a:t>
            </a:fld>
            <a:endParaRPr lang="en-US"/>
          </a:p>
        </p:txBody>
      </p:sp>
    </p:spTree>
    <p:extLst>
      <p:ext uri="{BB962C8B-B14F-4D97-AF65-F5344CB8AC3E}">
        <p14:creationId xmlns:p14="http://schemas.microsoft.com/office/powerpoint/2010/main" val="294029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conflict arises, resolution strategies need to be implemented immediately to avoid more damages among nurses. Therefore, one of the strategy to be used is a collaboration where other nurses’ notions are incorporated with the disagreeing nurses to ensure the solution has included all parties' thoughts. Avoiding is another way where one party evades the cause of conflict apart from confronting the other party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McCarthy &amp;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Gastmans</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It is the same as obliging, where one party is right to accept the other party's concepts, but they lead to undecided notions.  Another strategy is compromising where each party's ideas are implemented partly to ensure they are part of the solution. And finally, it is competing where the strategy is very self-assured and preoccupied as one party has to win regardless of obtaining the best result. </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9</a:t>
            </a:fld>
            <a:endParaRPr lang="en-US"/>
          </a:p>
        </p:txBody>
      </p:sp>
    </p:spTree>
    <p:extLst>
      <p:ext uri="{BB962C8B-B14F-4D97-AF65-F5344CB8AC3E}">
        <p14:creationId xmlns:p14="http://schemas.microsoft.com/office/powerpoint/2010/main" val="11250882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Between the years 2019 and 2022, healthcare organizations have faced significant ethical dilemmas when caring for patients with the coronavirus. Coronavirus has emerged being a killer disease, and nurses are at the forefront in saving lives. The United States has regulated the testing process due to the high resources needed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Robert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This rationing may result in a substantial rise in coronavirus patients, while they expect nurses to help them deal with the disease. The disease has also led to many ethical dilemmas for healthcare organizations on protecting nurses and being responsible at their work in treating patients.</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10</a:t>
            </a:fld>
            <a:endParaRPr lang="en-US"/>
          </a:p>
        </p:txBody>
      </p:sp>
    </p:spTree>
    <p:extLst>
      <p:ext uri="{BB962C8B-B14F-4D97-AF65-F5344CB8AC3E}">
        <p14:creationId xmlns:p14="http://schemas.microsoft.com/office/powerpoint/2010/main" val="1162872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Todays ethical dilemma facing healthcare organizations is taking care of healthcare workers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Robert et al., 2020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coronavirus is a disease that spread rapidly, it has resulted in competing responsibilities among the nurses. Nurses are individuals who have families and are thus obliged to work and care for patients. This creates a dilemma as they are interested in not getting sick, making them not want to work, but work obligation needs them to work. Nurses have been invested a lot; hence their difficult position cannot be done by any other person, and the community looks upon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Healthcare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organizations are also in a dilemma to deal with such situations.</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11</a:t>
            </a:fld>
            <a:endParaRPr lang="en-US"/>
          </a:p>
        </p:txBody>
      </p:sp>
    </p:spTree>
    <p:extLst>
      <p:ext uri="{BB962C8B-B14F-4D97-AF65-F5344CB8AC3E}">
        <p14:creationId xmlns:p14="http://schemas.microsoft.com/office/powerpoint/2010/main" val="2263995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Nurses play a critical role in patient care delivery. However, the ethical dilemma may affect the way they deliver care. Through ethical dilemmas, nurses will not provide care by following ethical principles such as autonomy and justice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Austin et al.,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First, nurses will not respect or care about the patient's decision because other dilemmas will require them to work on their perceptions. Fairness and equality of patient care will be reduced if accepting gifts for preference motives from patients. Also, model care delivery will be altered as nurses will not provide care with loyalty and honesty. And finally, potential treatment modalities will be affected as nurses will not have the authority to make decisions concerning diagnosis.</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12</a:t>
            </a:fld>
            <a:endParaRPr lang="en-US"/>
          </a:p>
        </p:txBody>
      </p:sp>
    </p:spTree>
    <p:extLst>
      <p:ext uri="{BB962C8B-B14F-4D97-AF65-F5344CB8AC3E}">
        <p14:creationId xmlns:p14="http://schemas.microsoft.com/office/powerpoint/2010/main" val="484263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In summation, ethical dilemma in nursing makes it a problem for nurses to make critical decisions. For example, accepting gifts from patients is both unmistakably suitable and incorrect. The gifts can interfere with the work ethics if they have a negative motive and enhance trust if they have a good motive. However, many organizations have their policies concerning accepting patients' gifts, but the dilemma also has the advantage of enhancing the nurse-patient relationship and improving self-worth. The current healthcare organization is faced with the ethical dilemma of healthcare workers due to the coronavirus pandemic making nurses have competing responsibilities to avoiding infection and taking care of patients. Therefore, an ethical dilemma can alter patient care in fair and equitable care delivery and patient decision making. </a:t>
            </a:r>
          </a:p>
          <a:p>
            <a:endParaRPr lang="en-US" dirty="0"/>
          </a:p>
        </p:txBody>
      </p:sp>
      <p:sp>
        <p:nvSpPr>
          <p:cNvPr id="4" name="Slide Number Placeholder 3"/>
          <p:cNvSpPr>
            <a:spLocks noGrp="1"/>
          </p:cNvSpPr>
          <p:nvPr>
            <p:ph type="sldNum" sz="quarter" idx="5"/>
          </p:nvPr>
        </p:nvSpPr>
        <p:spPr/>
        <p:txBody>
          <a:bodyPr/>
          <a:lstStyle/>
          <a:p>
            <a:fld id="{B05C399D-78CF-4609-A578-60C9B07A88A9}" type="slidenum">
              <a:rPr lang="en-US" smtClean="0"/>
              <a:t>13</a:t>
            </a:fld>
            <a:endParaRPr lang="en-US"/>
          </a:p>
        </p:txBody>
      </p:sp>
    </p:spTree>
    <p:extLst>
      <p:ext uri="{BB962C8B-B14F-4D97-AF65-F5344CB8AC3E}">
        <p14:creationId xmlns:p14="http://schemas.microsoft.com/office/powerpoint/2010/main" val="4075347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1489437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201596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202092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DFDECF-D177-4AB1-960B-0ED27A664AEC}"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2689911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DFDECF-D177-4AB1-960B-0ED27A664AEC}" type="datetimeFigureOut">
              <a:rPr lang="en-US" smtClean="0"/>
              <a:t>1/21/2021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4290331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DFDECF-D177-4AB1-960B-0ED27A664AEC}" type="datetimeFigureOut">
              <a:rPr lang="en-US" smtClean="0"/>
              <a:t>1/21/2021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43527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DFDECF-D177-4AB1-960B-0ED27A664AEC}" type="datetimeFigureOut">
              <a:rPr lang="en-US" smtClean="0"/>
              <a:t>1/21/2021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392432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5DFDECF-D177-4AB1-960B-0ED27A664AEC}"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4251876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DFDECF-D177-4AB1-960B-0ED27A664AEC}" type="datetimeFigureOut">
              <a:rPr lang="en-US" smtClean="0"/>
              <a:t>1/21/2021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1385762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975635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2945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1741896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538819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1745723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22053573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DFDECF-D177-4AB1-960B-0ED27A664AEC}" type="datetimeFigureOut">
              <a:rPr lang="en-US" smtClean="0"/>
              <a:t>1/21/2021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9D9A93-1FDA-4982-9A62-29AFA3191F29}" type="slidenum">
              <a:rPr lang="en-US" smtClean="0"/>
              <a:t>‹#›</a:t>
            </a:fld>
            <a:endParaRPr lang="en-US"/>
          </a:p>
        </p:txBody>
      </p:sp>
    </p:spTree>
    <p:extLst>
      <p:ext uri="{BB962C8B-B14F-4D97-AF65-F5344CB8AC3E}">
        <p14:creationId xmlns:p14="http://schemas.microsoft.com/office/powerpoint/2010/main" val="393034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DFDECF-D177-4AB1-960B-0ED27A664AEC}" type="datetimeFigureOut">
              <a:rPr lang="en-US" smtClean="0"/>
              <a:t>1/21/2021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C9D9A93-1FDA-4982-9A62-29AFA3191F29}" type="slidenum">
              <a:rPr lang="en-US" smtClean="0"/>
              <a:t>‹#›</a:t>
            </a:fld>
            <a:endParaRPr lang="en-US"/>
          </a:p>
        </p:txBody>
      </p:sp>
    </p:spTree>
    <p:extLst>
      <p:ext uri="{BB962C8B-B14F-4D97-AF65-F5344CB8AC3E}">
        <p14:creationId xmlns:p14="http://schemas.microsoft.com/office/powerpoint/2010/main" val="39377430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fp.ca/content/59/12/1259.short" TargetMode="External"/><Relationship Id="rId2" Type="http://schemas.openxmlformats.org/officeDocument/2006/relationships/hyperlink" Target="https://doi.org/10.1177/0969733017703700"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aafp.org/fpm/2018/0100/p40.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E1D4A5-6F09-410B-8A02-B918B5431F93}"/>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Accepting Patients Gifts</a:t>
            </a:r>
          </a:p>
        </p:txBody>
      </p:sp>
      <p:sp>
        <p:nvSpPr>
          <p:cNvPr id="3" name="Subtitle 2">
            <a:extLst>
              <a:ext uri="{FF2B5EF4-FFF2-40B4-BE49-F238E27FC236}">
                <a16:creationId xmlns:a16="http://schemas.microsoft.com/office/drawing/2014/main" xmlns="" id="{5235877E-1ADD-4015-8C25-6F6D5803ABFE}"/>
              </a:ext>
            </a:extLst>
          </p:cNvPr>
          <p:cNvSpPr>
            <a:spLocks noGrp="1"/>
          </p:cNvSpPr>
          <p:nvPr>
            <p:ph type="subTitle"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a:p>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472739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222594-721C-42FD-A4E0-03F6F16A8B5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08F76478-B0AA-4E13-B4DA-9543ADAD94FB}"/>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Physicians are faced with significant ethical dilemmas while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work</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presentation will focus on accepting patient gift as an ethical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dilemma</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 views of the accepting patient gift are also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discussed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ethical dilemmas considered important in nursing today is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addressed</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Accepting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patient gift is essential in enhancing patient safety relationship, but it can influence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care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1607947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298024-3D40-4B15-A3AA-E00D9FCF38CE}"/>
              </a:ext>
            </a:extLst>
          </p:cNvPr>
          <p:cNvSpPr>
            <a:spLocks noGrp="1"/>
          </p:cNvSpPr>
          <p:nvPr>
            <p:ph type="title"/>
          </p:nvPr>
        </p:nvSpPr>
        <p:spPr/>
        <p:txBody>
          <a:bodyPr>
            <a:normAutofit fontScale="90000"/>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Accepting Gifts from Patients a </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Deontological </a:t>
            </a:r>
            <a:r>
              <a:rPr lang="en-US" sz="4400" dirty="0">
                <a:latin typeface="Times New Roman" panose="02020603050405020304" pitchFamily="18" charset="0"/>
                <a:ea typeface="Calibri" panose="020F0502020204030204" pitchFamily="34" charset="0"/>
                <a:cs typeface="Times New Roman" panose="02020603050405020304" pitchFamily="18" charset="0"/>
              </a:rPr>
              <a:t>A</a:t>
            </a: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pproach</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27AC5A2-7EDF-4CF3-A298-7DCCC29CC261}"/>
              </a:ext>
            </a:extLst>
          </p:cNvPr>
          <p:cNvSpPr>
            <a:spLocks noGrp="1"/>
          </p:cNvSpPr>
          <p:nvPr>
            <p:ph idx="1"/>
          </p:nvPr>
        </p:nvSpPr>
        <p:spPr/>
        <p:txBody>
          <a:bodyPr>
            <a:normAutofit fontScale="925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Patients can give out gifts to their nurses with a different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motive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no clear guidelines on receiving gifts from patients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Chekalina</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Petrov,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frequently indeterminate in addressing the dilemma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Chekalina</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Petrov,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2015</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Gifts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can either show appreciation or create an unhealthy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attachment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Some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organization have developed policies on receiving patient gift</a:t>
            </a:r>
          </a:p>
          <a:p>
            <a:pPr>
              <a:lnSpc>
                <a:spcPct val="200000"/>
              </a:lnSpc>
            </a:pPr>
            <a:endParaRPr lang="en-US" dirty="0"/>
          </a:p>
        </p:txBody>
      </p:sp>
    </p:spTree>
    <p:extLst>
      <p:ext uri="{BB962C8B-B14F-4D97-AF65-F5344CB8AC3E}">
        <p14:creationId xmlns:p14="http://schemas.microsoft.com/office/powerpoint/2010/main" val="3948174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FCF42B-CDE6-42DD-BD92-EF4524C858A3}"/>
              </a:ext>
            </a:extLst>
          </p:cNvPr>
          <p:cNvSpPr>
            <a:spLocks noGrp="1"/>
          </p:cNvSpPr>
          <p:nvPr>
            <p:ph type="title"/>
          </p:nvPr>
        </p:nvSpPr>
        <p:spPr/>
        <p:txBody>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Reason Patient Give Out Gifts</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5EDF553B-58DB-4CFF-8D06-0EF36591A0C4}"/>
              </a:ext>
            </a:extLst>
          </p:cNvPr>
          <p:cNvSpPr>
            <a:spLocks noGrp="1"/>
          </p:cNvSpPr>
          <p:nvPr>
            <p:ph idx="1"/>
          </p:nvPr>
        </p:nvSpPr>
        <p:spPr>
          <a:xfrm>
            <a:off x="814386" y="1548737"/>
            <a:ext cx="8459615" cy="4426874"/>
          </a:xfrm>
        </p:spPr>
        <p:txBody>
          <a:bodyPr/>
          <a:lstStyle/>
          <a:p>
            <a:pPr marR="0">
              <a:lnSpc>
                <a:spcPct val="107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Psychological wants satisfaction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Grandhi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Grant-</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Kels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07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Influence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care by securing preferential treatment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Eniola</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2018</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07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Appreciation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the good medical care offered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Offered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 a cultural or religious practice</a:t>
            </a:r>
          </a:p>
        </p:txBody>
      </p:sp>
      <p:pic>
        <p:nvPicPr>
          <p:cNvPr id="5" name="Picture 4">
            <a:extLst>
              <a:ext uri="{FF2B5EF4-FFF2-40B4-BE49-F238E27FC236}">
                <a16:creationId xmlns:a16="http://schemas.microsoft.com/office/drawing/2014/main" xmlns="" id="{93AD5640-7837-4ABF-A881-E8C393DB60EF}"/>
              </a:ext>
            </a:extLst>
          </p:cNvPr>
          <p:cNvPicPr>
            <a:picLocks noChangeAspect="1"/>
          </p:cNvPicPr>
          <p:nvPr/>
        </p:nvPicPr>
        <p:blipFill rotWithShape="1">
          <a:blip r:embed="rId3"/>
          <a:srcRect t="2917" b="8889"/>
          <a:stretch/>
        </p:blipFill>
        <p:spPr>
          <a:xfrm>
            <a:off x="814385" y="3262112"/>
            <a:ext cx="8929690" cy="3595888"/>
          </a:xfrm>
          <a:prstGeom prst="rect">
            <a:avLst/>
          </a:prstGeom>
        </p:spPr>
      </p:pic>
    </p:spTree>
    <p:extLst>
      <p:ext uri="{BB962C8B-B14F-4D97-AF65-F5344CB8AC3E}">
        <p14:creationId xmlns:p14="http://schemas.microsoft.com/office/powerpoint/2010/main" val="76542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83B26C-F2AD-4425-813C-AEC1E87FCECD}"/>
              </a:ext>
            </a:extLst>
          </p:cNvPr>
          <p:cNvSpPr>
            <a:spLocks noGrp="1"/>
          </p:cNvSpPr>
          <p:nvPr>
            <p:ph type="title"/>
          </p:nvPr>
        </p:nvSpPr>
        <p:spPr>
          <a:xfrm>
            <a:off x="873741" y="0"/>
            <a:ext cx="8596668" cy="1320800"/>
          </a:xfrm>
        </p:spPr>
        <p:txBody>
          <a:bodyPr>
            <a:normAutofit fontScale="90000"/>
          </a:bodyPr>
          <a:lstStyle/>
          <a:p>
            <a:pPr algn="ctr"/>
            <a:r>
              <a:rPr lang="en-US" sz="4400"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Why Nurses Do Not Accept the Patient Gift</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73228F83-BE6A-46C4-A15D-7F35A51C3572}"/>
              </a:ext>
            </a:extLst>
          </p:cNvPr>
          <p:cNvSpPr>
            <a:spLocks noGrp="1"/>
          </p:cNvSpPr>
          <p:nvPr>
            <p:ph idx="1"/>
          </p:nvPr>
        </p:nvSpPr>
        <p:spPr>
          <a:xfrm>
            <a:off x="4247005" y="1543052"/>
            <a:ext cx="5223404" cy="4369724"/>
          </a:xfrm>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Fear that gifts will be a breach of </a:t>
            </a: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ethics</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Change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 the nurse-patient relationship (Barlow et al., </a:t>
            </a: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obliged to provide preferential </a:t>
            </a: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treatment</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Fear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that they took advantage of the patient in time of </a:t>
            </a: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vulnerability</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Accepting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gifts is unacceptable</a:t>
            </a:r>
          </a:p>
          <a:p>
            <a:pPr>
              <a:lnSpc>
                <a:spcPct val="200000"/>
              </a:lnSpc>
            </a:pPr>
            <a:endParaRPr lang="en-US" dirty="0"/>
          </a:p>
        </p:txBody>
      </p:sp>
      <p:pic>
        <p:nvPicPr>
          <p:cNvPr id="7" name="Picture 6">
            <a:extLst>
              <a:ext uri="{FF2B5EF4-FFF2-40B4-BE49-F238E27FC236}">
                <a16:creationId xmlns:a16="http://schemas.microsoft.com/office/drawing/2014/main" xmlns="" id="{4EBFEDB0-1C3E-4479-8168-9776DB4DC382}"/>
              </a:ext>
            </a:extLst>
          </p:cNvPr>
          <p:cNvPicPr>
            <a:picLocks noChangeAspect="1"/>
          </p:cNvPicPr>
          <p:nvPr/>
        </p:nvPicPr>
        <p:blipFill>
          <a:blip r:embed="rId3"/>
          <a:stretch>
            <a:fillRect/>
          </a:stretch>
        </p:blipFill>
        <p:spPr>
          <a:xfrm>
            <a:off x="0" y="1320800"/>
            <a:ext cx="4247005" cy="5537200"/>
          </a:xfrm>
          <a:prstGeom prst="rect">
            <a:avLst/>
          </a:prstGeom>
        </p:spPr>
      </p:pic>
    </p:spTree>
    <p:extLst>
      <p:ext uri="{BB962C8B-B14F-4D97-AF65-F5344CB8AC3E}">
        <p14:creationId xmlns:p14="http://schemas.microsoft.com/office/powerpoint/2010/main" val="4257362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C36671-603D-4551-9591-C35AECFFBEE1}"/>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What Physicians Should Do When Offered Gifts</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1DA6CCC7-4B29-4A65-AD3B-953826A05C1F}"/>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Recommend a patient to make a charitable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contribution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sensitive to gifts value to patient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means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Decline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gift if there is a reason to believe it causes a financial burden to the patient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Not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accept the gift if it can compromise with patient medical care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Graycar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Jancsics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2017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200000"/>
              </a:lnSpc>
            </a:pPr>
            <a:endParaRPr lang="en-US" dirty="0"/>
          </a:p>
        </p:txBody>
      </p:sp>
    </p:spTree>
    <p:extLst>
      <p:ext uri="{BB962C8B-B14F-4D97-AF65-F5344CB8AC3E}">
        <p14:creationId xmlns:p14="http://schemas.microsoft.com/office/powerpoint/2010/main" val="1130733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BE9C14-183F-4B69-B94D-F605694AC8A8}"/>
              </a:ext>
            </a:extLst>
          </p:cNvPr>
          <p:cNvSpPr>
            <a:spLocks noGrp="1"/>
          </p:cNvSpPr>
          <p:nvPr>
            <p:ph type="title"/>
          </p:nvPr>
        </p:nvSpPr>
        <p:spPr/>
        <p:txBody>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Pro View of Issue</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AD99A4AA-E537-46DC-BD5D-C211D7958AC0}"/>
              </a:ext>
            </a:extLst>
          </p:cNvPr>
          <p:cNvSpPr>
            <a:spLocks noGrp="1"/>
          </p:cNvSpPr>
          <p:nvPr>
            <p:ph idx="1"/>
          </p:nvPr>
        </p:nvSpPr>
        <p:spPr>
          <a:xfrm>
            <a:off x="0" y="1728325"/>
            <a:ext cx="6377560" cy="388077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Reinforce patient-nurse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relationship</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Add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patient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self-worth</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Identify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patient autonomy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Caddell &amp; Hazelton,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2013</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Strengthen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trust</a:t>
            </a:r>
          </a:p>
          <a:p>
            <a:pPr>
              <a:lnSpc>
                <a:spcPct val="200000"/>
              </a:lnSpc>
            </a:pPr>
            <a:endParaRPr lang="en-US"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8FF08A74-A7BE-4908-9EE8-7345F61C674F}"/>
              </a:ext>
            </a:extLst>
          </p:cNvPr>
          <p:cNvPicPr>
            <a:picLocks noChangeAspect="1"/>
          </p:cNvPicPr>
          <p:nvPr/>
        </p:nvPicPr>
        <p:blipFill>
          <a:blip r:embed="rId3"/>
          <a:stretch>
            <a:fillRect/>
          </a:stretch>
        </p:blipFill>
        <p:spPr>
          <a:xfrm>
            <a:off x="5682504" y="1270000"/>
            <a:ext cx="4268832" cy="5588000"/>
          </a:xfrm>
          <a:prstGeom prst="rect">
            <a:avLst/>
          </a:prstGeom>
        </p:spPr>
      </p:pic>
    </p:spTree>
    <p:extLst>
      <p:ext uri="{BB962C8B-B14F-4D97-AF65-F5344CB8AC3E}">
        <p14:creationId xmlns:p14="http://schemas.microsoft.com/office/powerpoint/2010/main" val="1821021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BCFBBA-A5AB-4673-9994-B41ED1F22839}"/>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Strategies to Prevent Or Minimize Conflict</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65C2F43A-6EA9-486B-9EE4-9CA2D3B316F9}"/>
              </a:ext>
            </a:extLst>
          </p:cNvPr>
          <p:cNvSpPr>
            <a:spLocks noGrp="1"/>
          </p:cNvSpPr>
          <p:nvPr>
            <p:ph idx="1"/>
          </p:nvPr>
        </p:nvSpPr>
        <p:spPr>
          <a:xfrm>
            <a:off x="677334" y="2160589"/>
            <a:ext cx="8596668" cy="4499003"/>
          </a:xfrm>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Exercise ethical care when accepting patient’s gifts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Eledrisi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Elzouki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2016</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Inform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supervisor on getting a gift that can be viewed as creating a conflict of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interest</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Ensure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that before receiving the gift, it is under the organization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policies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Inform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supervisor instantly after getting the gift if there is an effort to encourage preferences</a:t>
            </a:r>
          </a:p>
          <a:p>
            <a:pPr>
              <a:lnSpc>
                <a:spcPct val="200000"/>
              </a:lnSpc>
            </a:pPr>
            <a:endParaRPr lang="en-US" dirty="0"/>
          </a:p>
        </p:txBody>
      </p:sp>
    </p:spTree>
    <p:extLst>
      <p:ext uri="{BB962C8B-B14F-4D97-AF65-F5344CB8AC3E}">
        <p14:creationId xmlns:p14="http://schemas.microsoft.com/office/powerpoint/2010/main" val="1546107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309B945B-C590-4EB1-AA93-CD16959CB8F3}"/>
              </a:ext>
            </a:extLst>
          </p:cNvPr>
          <p:cNvPicPr>
            <a:picLocks noChangeAspect="1"/>
          </p:cNvPicPr>
          <p:nvPr/>
        </p:nvPicPr>
        <p:blipFill>
          <a:blip r:embed="rId3"/>
          <a:stretch>
            <a:fillRect/>
          </a:stretch>
        </p:blipFill>
        <p:spPr>
          <a:xfrm>
            <a:off x="0" y="1395412"/>
            <a:ext cx="9901238" cy="5576888"/>
          </a:xfrm>
          <a:prstGeom prst="rect">
            <a:avLst/>
          </a:prstGeom>
        </p:spPr>
      </p:pic>
      <p:sp>
        <p:nvSpPr>
          <p:cNvPr id="2" name="Title 1">
            <a:extLst>
              <a:ext uri="{FF2B5EF4-FFF2-40B4-BE49-F238E27FC236}">
                <a16:creationId xmlns:a16="http://schemas.microsoft.com/office/drawing/2014/main" xmlns="" id="{8BEBE262-3E47-463E-A1B6-2E9B14325ADE}"/>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Strategies Applied When Conflict Arises</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ADF72805-B11A-4EFC-BE49-13C60F94B805}"/>
              </a:ext>
            </a:extLst>
          </p:cNvPr>
          <p:cNvSpPr>
            <a:spLocks noGrp="1"/>
          </p:cNvSpPr>
          <p:nvPr>
            <p:ph idx="1"/>
          </p:nvPr>
        </p:nvSpPr>
        <p:spPr>
          <a:xfrm>
            <a:off x="50098" y="1738312"/>
            <a:ext cx="3436052" cy="3880773"/>
          </a:xfrm>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Collaborating</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Avoiding </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(McCarthy &amp; </a:t>
            </a:r>
            <a:r>
              <a:rPr lang="en-US" sz="1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Gastmans</a:t>
            </a:r>
            <a:r>
              <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2015)</a:t>
            </a: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Competing</a:t>
            </a:r>
            <a:endPar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Compromising</a:t>
            </a:r>
            <a:endParaRPr 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Obliging</a:t>
            </a:r>
            <a:endParaRPr lang="en-US"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3857492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9B1661-5F84-484E-93A5-A7BC785A1270}"/>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Ethical Dilemma Considered Necessary Today</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6817E821-3789-437C-A9FF-7459D0858996}"/>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tabLst>
                <a:tab pos="704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Todays, healthcare organizations are faced with coronavirus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challenges</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now, there is the regulation of testing in the United States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Robert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rationing may lead to a substantial increase in coronavirus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patients</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Patients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expect more from the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coronavirus has posted a critical ethical dilemma in healthcare organizations</a:t>
            </a:r>
          </a:p>
          <a:p>
            <a:pPr>
              <a:lnSpc>
                <a:spcPct val="200000"/>
              </a:lnSpc>
            </a:pPr>
            <a:endParaRPr lang="en-US" dirty="0"/>
          </a:p>
        </p:txBody>
      </p:sp>
    </p:spTree>
    <p:extLst>
      <p:ext uri="{BB962C8B-B14F-4D97-AF65-F5344CB8AC3E}">
        <p14:creationId xmlns:p14="http://schemas.microsoft.com/office/powerpoint/2010/main" val="3568357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A57F03-C694-452C-BDA5-CA1E47B500EF}"/>
              </a:ext>
            </a:extLst>
          </p:cNvPr>
          <p:cNvSpPr>
            <a:spLocks noGrp="1"/>
          </p:cNvSpPr>
          <p:nvPr>
            <p:ph type="title"/>
          </p:nvPr>
        </p:nvSpPr>
        <p:spPr/>
        <p:txBody>
          <a:bodyPr>
            <a:normAutofit fontScale="90000"/>
          </a:bodyPr>
          <a:lstStyle/>
          <a:p>
            <a:pPr algn="ct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Ethical Dilemma Considered Important Today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Cont</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18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BB8C86B5-07D4-4CAB-B724-84F1EF0A3538}"/>
              </a:ext>
            </a:extLst>
          </p:cNvPr>
          <p:cNvSpPr>
            <a:spLocks noGrp="1"/>
          </p:cNvSpPr>
          <p:nvPr>
            <p:ph idx="1"/>
          </p:nvPr>
        </p:nvSpPr>
        <p:spPr/>
        <p:txBody>
          <a:bodyPr/>
          <a:lstStyle/>
          <a:p>
            <a:pPr marR="0">
              <a:lnSpc>
                <a:spcPct val="107000"/>
              </a:lnSpc>
              <a:spcBef>
                <a:spcPts val="0"/>
              </a:spcBef>
              <a:spcAft>
                <a:spcPts val="800"/>
              </a:spcAft>
              <a:buFont typeface="Wingdings" panose="05000000000000000000" pitchFamily="2" charset="2"/>
              <a:buChar char="Ø"/>
              <a:tabLst>
                <a:tab pos="704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current ethical dilemma in organizations are healthcare workers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Robert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2020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07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Coronavirus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led to competing responsibilities for nurses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obligated to go to work and take care of their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families</a:t>
            </a:r>
          </a:p>
          <a:p>
            <a:pPr marR="0">
              <a:lnSpc>
                <a:spcPct val="107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are obligated to work due to their intricate position</a:t>
            </a:r>
          </a:p>
          <a:p>
            <a:endParaRPr lang="en-US" dirty="0"/>
          </a:p>
        </p:txBody>
      </p:sp>
      <p:pic>
        <p:nvPicPr>
          <p:cNvPr id="5" name="Picture 4">
            <a:extLst>
              <a:ext uri="{FF2B5EF4-FFF2-40B4-BE49-F238E27FC236}">
                <a16:creationId xmlns:a16="http://schemas.microsoft.com/office/drawing/2014/main" xmlns="" id="{57A66AB5-4EE4-466C-B906-893C957037D0}"/>
              </a:ext>
            </a:extLst>
          </p:cNvPr>
          <p:cNvPicPr>
            <a:picLocks noChangeAspect="1"/>
          </p:cNvPicPr>
          <p:nvPr/>
        </p:nvPicPr>
        <p:blipFill>
          <a:blip r:embed="rId3"/>
          <a:stretch>
            <a:fillRect/>
          </a:stretch>
        </p:blipFill>
        <p:spPr>
          <a:xfrm>
            <a:off x="677334" y="4100975"/>
            <a:ext cx="8152341" cy="2757025"/>
          </a:xfrm>
          <a:prstGeom prst="rect">
            <a:avLst/>
          </a:prstGeom>
        </p:spPr>
      </p:pic>
    </p:spTree>
    <p:extLst>
      <p:ext uri="{BB962C8B-B14F-4D97-AF65-F5344CB8AC3E}">
        <p14:creationId xmlns:p14="http://schemas.microsoft.com/office/powerpoint/2010/main" val="18378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694997-5034-4967-90F3-CB5662B5078F}"/>
              </a:ext>
            </a:extLst>
          </p:cNvPr>
          <p:cNvSpPr>
            <a:spLocks noGrp="1"/>
          </p:cNvSpPr>
          <p:nvPr>
            <p:ph type="title"/>
          </p:nvPr>
        </p:nvSpPr>
        <p:spPr/>
        <p:txBody>
          <a:bodyPr>
            <a:normAutofit fontScale="90000"/>
          </a:bodyPr>
          <a:lstStyle/>
          <a:p>
            <a:pPr algn="ctr"/>
            <a:r>
              <a:rPr lang="en-US" sz="4400" dirty="0" smtClean="0">
                <a:effectLst/>
                <a:latin typeface="Times New Roman" panose="02020603050405020304" pitchFamily="18" charset="0"/>
                <a:ea typeface="Calibri" panose="020F0502020204030204" pitchFamily="34" charset="0"/>
                <a:cs typeface="Times New Roman" panose="02020603050405020304" pitchFamily="18" charset="0"/>
              </a:rPr>
              <a:t>How Ethical Dilemma Can Alter the Way Of Caring or Patients</a:t>
            </a:r>
            <a:r>
              <a:rPr lang="en-US" sz="4400" dirty="0" smtClean="0">
                <a:effectLst/>
                <a:latin typeface="Calibri" panose="020F0502020204030204" pitchFamily="34" charset="0"/>
                <a:ea typeface="Calibri" panose="020F0502020204030204" pitchFamily="34" charset="0"/>
                <a:cs typeface="Times New Roman" panose="02020603050405020304" pitchFamily="18" charset="0"/>
              </a:rPr>
              <a:t/>
            </a:r>
            <a:br>
              <a:rPr lang="en-US" sz="4400" dirty="0" smtClean="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C6DD9E78-771B-4D32-9372-3C3890D5298A}"/>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tabLst>
                <a:tab pos="704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Ethical dilemma makes nurses not to act by following the ethical principles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Austin et 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2017</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will not respect and care about patient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decisions</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Fairness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equality in inpatient care will reduce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Model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care deliver with loyalty and caring will be interfered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with</a:t>
            </a:r>
          </a:p>
          <a:p>
            <a:pPr marR="0">
              <a:lnSpc>
                <a:spcPct val="20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Potential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treatment modalities will be affected</a:t>
            </a:r>
          </a:p>
          <a:p>
            <a:pPr>
              <a:lnSpc>
                <a:spcPct val="200000"/>
              </a:lnSpc>
            </a:pPr>
            <a:endParaRPr lang="en-US" dirty="0"/>
          </a:p>
        </p:txBody>
      </p:sp>
    </p:spTree>
    <p:extLst>
      <p:ext uri="{BB962C8B-B14F-4D97-AF65-F5344CB8AC3E}">
        <p14:creationId xmlns:p14="http://schemas.microsoft.com/office/powerpoint/2010/main" val="1888294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062DF2-0C9E-4B9B-913C-A8D8327A5454}"/>
              </a:ext>
            </a:extLst>
          </p:cNvPr>
          <p:cNvSpPr>
            <a:spLocks noGrp="1"/>
          </p:cNvSpPr>
          <p:nvPr>
            <p:ph type="title"/>
          </p:nvPr>
        </p:nvSpPr>
        <p:spPr/>
        <p:txBody>
          <a:bodyPr/>
          <a:lstStyle/>
          <a:p>
            <a:pPr algn="ctr"/>
            <a:r>
              <a:rPr lang="en-US" sz="4400"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55EB08FB-0395-4825-A4E3-98018B88353E}"/>
              </a:ext>
            </a:extLst>
          </p:cNvPr>
          <p:cNvSpPr>
            <a:spLocks noGrp="1"/>
          </p:cNvSpPr>
          <p:nvPr>
            <p:ph idx="1"/>
          </p:nvPr>
        </p:nvSpPr>
        <p:spPr>
          <a:xfrm>
            <a:off x="677334" y="2160589"/>
            <a:ext cx="8596668" cy="4481751"/>
          </a:xfrm>
        </p:spPr>
        <p:txBody>
          <a:bodyPr>
            <a:normAutofit/>
          </a:bodyPr>
          <a:lstStyle/>
          <a:p>
            <a:pPr marR="0">
              <a:lnSpc>
                <a:spcPct val="150000"/>
              </a:lnSpc>
              <a:spcBef>
                <a:spcPts val="0"/>
              </a:spcBef>
              <a:spcAft>
                <a:spcPts val="800"/>
              </a:spcAft>
              <a:buFont typeface="Wingdings" panose="05000000000000000000" pitchFamily="2" charset="2"/>
              <a:buChar char="Ø"/>
              <a:tabLst>
                <a:tab pos="704850"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 ethical dilemma is a challenge in making decisions of two moral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perspectives</a:t>
            </a:r>
          </a:p>
          <a:p>
            <a:pPr marR="0">
              <a:lnSpc>
                <a:spcPct val="15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Accepting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gifts from patients is one major ethical dilemma facing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nurses</a:t>
            </a:r>
          </a:p>
          <a:p>
            <a:pPr marR="0">
              <a:lnSpc>
                <a:spcPct val="15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is no guideline for nurses about accepting patients’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gifts</a:t>
            </a:r>
          </a:p>
          <a:p>
            <a:pPr marR="0">
              <a:lnSpc>
                <a:spcPct val="15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Positive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views concerning accepting gifts from patients exist, such as enhanced patient-nurse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relationship</a:t>
            </a:r>
          </a:p>
          <a:p>
            <a:pPr marR="0">
              <a:lnSpc>
                <a:spcPct val="15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Todays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healthcare organization is faced with an ethical dilemma of healthcare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workers</a:t>
            </a:r>
          </a:p>
          <a:p>
            <a:pPr marR="0">
              <a:lnSpc>
                <a:spcPct val="150000"/>
              </a:lnSpc>
              <a:spcBef>
                <a:spcPts val="0"/>
              </a:spcBef>
              <a:spcAft>
                <a:spcPts val="800"/>
              </a:spcAft>
              <a:buFont typeface="Wingdings" panose="05000000000000000000" pitchFamily="2" charset="2"/>
              <a:buChar char="Ø"/>
              <a:tabLst>
                <a:tab pos="704850" algn="l"/>
              </a:tabLst>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ethical dilemma can alter patient care in ways such as affecting fairness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equality</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3516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5AA489-19D9-4836-888A-1EE905BE9B1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xmlns="" id="{6BAC9593-F5B7-456F-8CD6-F08183177EE7}"/>
              </a:ext>
            </a:extLst>
          </p:cNvPr>
          <p:cNvSpPr>
            <a:spLocks noGrp="1"/>
          </p:cNvSpPr>
          <p:nvPr>
            <p:ph idx="1"/>
          </p:nvPr>
        </p:nvSpPr>
        <p:spPr>
          <a:xfrm>
            <a:off x="677334" y="2160589"/>
            <a:ext cx="8596668" cy="4447245"/>
          </a:xfrm>
        </p:spPr>
        <p:txBody>
          <a:bodyPr>
            <a:normAutofit fontScale="92500" lnSpcReduction="20000"/>
          </a:bodyPr>
          <a:lstStyle/>
          <a:p>
            <a:pPr marL="0" marR="0" indent="0">
              <a:lnSpc>
                <a:spcPct val="150000"/>
              </a:lnSpc>
              <a:spcBef>
                <a:spcPts val="0"/>
              </a:spcBef>
              <a:spcAft>
                <a:spcPts val="800"/>
              </a:spcAft>
              <a:buNone/>
              <a:tabLst>
                <a:tab pos="704850" algn="l"/>
              </a:tabLs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Austin, C. L., Saylor, R., &amp; Finley, P. J. (2017). Moral distress in physicians and nurses: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Impact 	on professional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quality of life and turnover.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Psychological Trauma: Theory,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Research</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Practice</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and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Policy</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9</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 399.</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704850" algn="l"/>
              </a:tabLs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Barlow, N. A., Hargreaves, J., &amp; Gillibrand, W. P. (2018). Nurses’ contributions to the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resolution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ethical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dilemmas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 practice.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Nursing Ethics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25</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 230-242.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none" strike="noStrike"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hlinkClick r:id="rId2"/>
              </a:rPr>
              <a:t>doi.10.1177/0969733017703700</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704850" algn="l"/>
              </a:tabLs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Caddell, A., &amp; Hazelton, L. (2013). Accepting gifts from patients.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Canadian Family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Physician</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59</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1259-1260</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smtClean="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://www.cfp.ca/content/59/12/1259.short</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704850" algn="l"/>
              </a:tabLst>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Chekalina</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 I., &amp; Petrov, Y. (2015). Medical ethics and deontology in clinical practice.</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50000"/>
              </a:lnSpc>
              <a:spcBef>
                <a:spcPts val="0"/>
              </a:spcBef>
              <a:spcAft>
                <a:spcPts val="800"/>
              </a:spcAft>
              <a:buNone/>
              <a:tabLst>
                <a:tab pos="704850" algn="l"/>
              </a:tabLst>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Eledrisi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 S.,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Elzouki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N. (2016). Patients’ Gifts: Should Physicians Accept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Them</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Ibnosina</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Journal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of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Medicine and Biomedical Sciences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8</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1-2.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endParaRPr lang="en-US" dirty="0"/>
          </a:p>
        </p:txBody>
      </p:sp>
    </p:spTree>
    <p:extLst>
      <p:ext uri="{BB962C8B-B14F-4D97-AF65-F5344CB8AC3E}">
        <p14:creationId xmlns:p14="http://schemas.microsoft.com/office/powerpoint/2010/main" val="311006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B84D03F-001F-4934-8A7F-EB19F71A3BD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(Cont.)</a:t>
            </a:r>
          </a:p>
        </p:txBody>
      </p:sp>
      <p:sp>
        <p:nvSpPr>
          <p:cNvPr id="3" name="Content Placeholder 2">
            <a:extLst>
              <a:ext uri="{FF2B5EF4-FFF2-40B4-BE49-F238E27FC236}">
                <a16:creationId xmlns:a16="http://schemas.microsoft.com/office/drawing/2014/main" xmlns="" id="{42310C37-CCE0-4E0B-B2D8-ADE32BE5FD81}"/>
              </a:ext>
            </a:extLst>
          </p:cNvPr>
          <p:cNvSpPr>
            <a:spLocks noGrp="1"/>
          </p:cNvSpPr>
          <p:nvPr>
            <p:ph idx="1"/>
          </p:nvPr>
        </p:nvSpPr>
        <p:spPr/>
        <p:txBody>
          <a:bodyPr>
            <a:normAutofit lnSpcReduction="10000"/>
          </a:bodyPr>
          <a:lstStyle/>
          <a:p>
            <a:pPr marL="0" marR="0" indent="0">
              <a:lnSpc>
                <a:spcPct val="107000"/>
              </a:lnSpc>
              <a:spcBef>
                <a:spcPts val="0"/>
              </a:spcBef>
              <a:spcAft>
                <a:spcPts val="800"/>
              </a:spcAft>
              <a:buNone/>
              <a:tabLst>
                <a:tab pos="704850" algn="l"/>
              </a:tabLst>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Eniola</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K. (2018). Is It Ethical to Accept Gifts From Patients?.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Family practice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management</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25</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40-40. Retrieved from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https://www.aafp.org/fpm/2018/0100/p40.html</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704850" algn="l"/>
              </a:tabLst>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Grandhi</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R., &amp; Grant-</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Kels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M. (2017). Gifts: Are there strings attached?.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the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American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Academy of Dermatology</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77</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 587-589.</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704850" algn="l"/>
              </a:tabLst>
            </a:pP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Graycar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Jancsics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D. (2017). Gift giving and corruption.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International journal of </a:t>
            </a:r>
            <a:r>
              <a:rPr lang="en-US" sz="1800" i="1"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public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administration</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40</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(12), 1013-1023.</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704850" algn="l"/>
              </a:tabLs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McCarthy, J.,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Gastmans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(2015). Moral distress: a review of the argument-based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nursing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ethics literature.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Nursing Ethics</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22</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131-152.</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704850" algn="l"/>
              </a:tabLst>
            </a:pP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Robert, R., Kentish-Barnes, N., Boyer, A., Laurent, A.,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Azoulay</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 &amp; </a:t>
            </a:r>
            <a:r>
              <a:rPr lang="en-US" sz="18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Reignier</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J. (2020).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Ethical </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dilemmas due to the Covid-19 pandemic.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Annals of intensive care</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10</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1800"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	9</a:t>
            </a:r>
            <a:r>
              <a:rPr lang="en-US" sz="18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070902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TotalTime>
  <Words>2264</Words>
  <Application>Microsoft Office PowerPoint</Application>
  <PresentationFormat>Widescreen</PresentationFormat>
  <Paragraphs>110</Paragraphs>
  <Slides>15</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Times New Roman</vt:lpstr>
      <vt:lpstr>Trebuchet MS</vt:lpstr>
      <vt:lpstr>Wingdings</vt:lpstr>
      <vt:lpstr>Wingdings 3</vt:lpstr>
      <vt:lpstr>Facet</vt:lpstr>
      <vt:lpstr>Accepting Patients Gifts</vt:lpstr>
      <vt:lpstr>Introduction</vt:lpstr>
      <vt:lpstr>Accepting Gifts from Patients a Deontological Approach </vt:lpstr>
      <vt:lpstr>Reason Patient Give Out Gifts </vt:lpstr>
      <vt:lpstr>Why Nurses Do Not Accept the Patient Gift </vt:lpstr>
      <vt:lpstr>What Physicians Should Do When Offered Gifts </vt:lpstr>
      <vt:lpstr>Pro View of Issue </vt:lpstr>
      <vt:lpstr>Strategies to Prevent Or Minimize Conflict </vt:lpstr>
      <vt:lpstr>Strategies Applied When Conflict Arises </vt:lpstr>
      <vt:lpstr>Ethical Dilemma Considered Necessary Today </vt:lpstr>
      <vt:lpstr>Ethical Dilemma Considered Important Today (Cont…) </vt:lpstr>
      <vt:lpstr>How Ethical Dilemma Can Alter the Way Of Caring or Patients </vt:lpstr>
      <vt:lpstr>Conclusion </vt:lpstr>
      <vt:lpstr>References </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Accepting Patients Gifts</dc:title>
  <dc:creator>Robert Mwaura</dc:creator>
  <cp:lastModifiedBy>LAPTOP</cp:lastModifiedBy>
  <cp:revision>17</cp:revision>
  <dcterms:created xsi:type="dcterms:W3CDTF">2021-01-20T21:39:06Z</dcterms:created>
  <dcterms:modified xsi:type="dcterms:W3CDTF">2021-01-21T10:50:42Z</dcterms:modified>
</cp:coreProperties>
</file>